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4968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-128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C218-752E-43AC-B1B7-09D9F2C60286}" type="datetimeFigureOut">
              <a:rPr lang="en-GB" smtClean="0"/>
              <a:pPr/>
              <a:t>5/2/15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7DE8-F377-4CD9-8268-EA6B143F8C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28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C218-752E-43AC-B1B7-09D9F2C60286}" type="datetimeFigureOut">
              <a:rPr lang="en-GB" smtClean="0"/>
              <a:pPr/>
              <a:t>5/2/15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7DE8-F377-4CD9-8268-EA6B143F8C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542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C218-752E-43AC-B1B7-09D9F2C60286}" type="datetimeFigureOut">
              <a:rPr lang="en-GB" smtClean="0"/>
              <a:pPr/>
              <a:t>5/2/15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7DE8-F377-4CD9-8268-EA6B143F8C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334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C218-752E-43AC-B1B7-09D9F2C60286}" type="datetimeFigureOut">
              <a:rPr lang="en-GB" smtClean="0"/>
              <a:pPr/>
              <a:t>5/2/15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7DE8-F377-4CD9-8268-EA6B143F8C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517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C218-752E-43AC-B1B7-09D9F2C60286}" type="datetimeFigureOut">
              <a:rPr lang="en-GB" smtClean="0"/>
              <a:pPr/>
              <a:t>5/2/15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7DE8-F377-4CD9-8268-EA6B143F8C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387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C218-752E-43AC-B1B7-09D9F2C60286}" type="datetimeFigureOut">
              <a:rPr lang="en-GB" smtClean="0"/>
              <a:pPr/>
              <a:t>5/2/15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7DE8-F377-4CD9-8268-EA6B143F8C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923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C218-752E-43AC-B1B7-09D9F2C60286}" type="datetimeFigureOut">
              <a:rPr lang="en-GB" smtClean="0"/>
              <a:pPr/>
              <a:t>5/2/15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7DE8-F377-4CD9-8268-EA6B143F8C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511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C218-752E-43AC-B1B7-09D9F2C60286}" type="datetimeFigureOut">
              <a:rPr lang="en-GB" smtClean="0"/>
              <a:pPr/>
              <a:t>5/2/15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7DE8-F377-4CD9-8268-EA6B143F8C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013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C218-752E-43AC-B1B7-09D9F2C60286}" type="datetimeFigureOut">
              <a:rPr lang="en-GB" smtClean="0"/>
              <a:pPr/>
              <a:t>5/2/15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7DE8-F377-4CD9-8268-EA6B143F8C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738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C218-752E-43AC-B1B7-09D9F2C60286}" type="datetimeFigureOut">
              <a:rPr lang="en-GB" smtClean="0"/>
              <a:pPr/>
              <a:t>5/2/15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7DE8-F377-4CD9-8268-EA6B143F8C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74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C218-752E-43AC-B1B7-09D9F2C60286}" type="datetimeFigureOut">
              <a:rPr lang="en-GB" smtClean="0"/>
              <a:pPr/>
              <a:t>5/2/15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7DE8-F377-4CD9-8268-EA6B143F8C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965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1C218-752E-43AC-B1B7-09D9F2C60286}" type="datetimeFigureOut">
              <a:rPr lang="en-GB" smtClean="0"/>
              <a:pPr/>
              <a:t>5/2/15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47DE8-F377-4CD9-8268-EA6B143F8C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703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icoyOIFExptBackdro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3050" t="1826" b="1839"/>
          <a:stretch/>
        </p:blipFill>
        <p:spPr>
          <a:xfrm rot="5400000">
            <a:off x="2647853" y="-2686148"/>
            <a:ext cx="6870413" cy="1221788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690972" y="1852140"/>
            <a:ext cx="54920" cy="49428"/>
          </a:xfrm>
          <a:prstGeom prst="ellipse">
            <a:avLst/>
          </a:prstGeom>
          <a:solidFill>
            <a:srgbClr val="47CD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50918" y="2581190"/>
            <a:ext cx="89245" cy="82379"/>
          </a:xfrm>
          <a:prstGeom prst="ellipse">
            <a:avLst/>
          </a:prstGeom>
          <a:solidFill>
            <a:srgbClr val="47CD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64184" y="3372023"/>
            <a:ext cx="101600" cy="94735"/>
          </a:xfrm>
          <a:prstGeom prst="ellipse">
            <a:avLst/>
          </a:prstGeom>
          <a:solidFill>
            <a:srgbClr val="47CD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84312" y="4197179"/>
            <a:ext cx="141418" cy="127686"/>
          </a:xfrm>
          <a:prstGeom prst="ellipse">
            <a:avLst/>
          </a:prstGeom>
          <a:solidFill>
            <a:srgbClr val="47CD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07189" y="4990758"/>
            <a:ext cx="182606" cy="17162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49059" y="5735594"/>
            <a:ext cx="282833" cy="28489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45893" y="1701513"/>
            <a:ext cx="13798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lack"/>
                <a:cs typeface="Avenir Black"/>
              </a:rPr>
              <a:t>1</a:t>
            </a:r>
            <a:r>
              <a:rPr lang="en-US" sz="1000" baseline="30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lack"/>
                <a:cs typeface="Avenir Black"/>
              </a:rPr>
              <a:t>st</a:t>
            </a:r>
            <a:r>
              <a:rPr lang="en-US" sz="1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lack"/>
                <a:cs typeface="Avenir Black"/>
              </a:rPr>
              <a:t> Experiment = 7Ha of buoyant flakes disseminated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93481" y="2540457"/>
            <a:ext cx="1124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lack"/>
                <a:cs typeface="Avenir Black"/>
              </a:rPr>
              <a:t>2</a:t>
            </a:r>
            <a:r>
              <a:rPr lang="en-US" sz="1000" baseline="30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lack"/>
                <a:cs typeface="Avenir Black"/>
              </a:rPr>
              <a:t>nd</a:t>
            </a:r>
            <a:r>
              <a:rPr lang="en-US" sz="1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lack"/>
                <a:cs typeface="Avenir Black"/>
              </a:rPr>
              <a:t> = 50 Ha, a fortnight later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2055" y="3343647"/>
            <a:ext cx="10740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lack"/>
                <a:cs typeface="Avenir Black"/>
              </a:rPr>
              <a:t>3</a:t>
            </a:r>
            <a:r>
              <a:rPr lang="en-US" sz="1000" baseline="30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lack"/>
                <a:cs typeface="Avenir Black"/>
              </a:rPr>
              <a:t>rd</a:t>
            </a:r>
            <a:r>
              <a:rPr lang="en-US" sz="1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lack"/>
                <a:cs typeface="Avenir Black"/>
              </a:rPr>
              <a:t> = 350 Ha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09432" y="4156407"/>
            <a:ext cx="943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lack"/>
                <a:cs typeface="Avenir Black"/>
              </a:rPr>
              <a:t>4</a:t>
            </a:r>
            <a:r>
              <a:rPr lang="en-US" sz="1000" baseline="30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lack"/>
                <a:cs typeface="Avenir Black"/>
              </a:rPr>
              <a:t>th</a:t>
            </a:r>
            <a:r>
              <a:rPr lang="en-US" sz="1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lack"/>
                <a:cs typeface="Avenir Black"/>
              </a:rPr>
              <a:t> = 25 km</a:t>
            </a:r>
            <a:r>
              <a:rPr lang="en-US" sz="1000" baseline="30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lack"/>
                <a:cs typeface="Avenir Black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99748" y="4990758"/>
            <a:ext cx="1036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lack"/>
                <a:cs typeface="Avenir Black"/>
              </a:rPr>
              <a:t>5</a:t>
            </a:r>
            <a:r>
              <a:rPr lang="en-US" sz="1000" baseline="30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lack"/>
                <a:cs typeface="Avenir Black"/>
              </a:rPr>
              <a:t>th</a:t>
            </a:r>
            <a:r>
              <a:rPr lang="en-US" sz="1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lack"/>
                <a:cs typeface="Avenir Black"/>
              </a:rPr>
              <a:t> = 170 km</a:t>
            </a:r>
            <a:r>
              <a:rPr lang="en-US" sz="1000" baseline="30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lack"/>
                <a:cs typeface="Avenir Black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31891" y="5774266"/>
            <a:ext cx="1276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lack"/>
                <a:cs typeface="Avenir Black"/>
              </a:rPr>
              <a:t>6</a:t>
            </a:r>
            <a:r>
              <a:rPr lang="en-US" sz="1000" baseline="30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lack"/>
                <a:cs typeface="Avenir Black"/>
              </a:rPr>
              <a:t>th</a:t>
            </a:r>
            <a:r>
              <a:rPr lang="en-US" sz="1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lack"/>
                <a:cs typeface="Avenir Black"/>
              </a:rPr>
              <a:t> = 1,200 km</a:t>
            </a:r>
            <a:r>
              <a:rPr lang="en-US" sz="1000" baseline="30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lack"/>
                <a:cs typeface="Avenir Black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79028" y="5450473"/>
            <a:ext cx="1400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Avenir Black"/>
                <a:cs typeface="Avenir Black"/>
              </a:rPr>
              <a:t>*</a:t>
            </a:r>
            <a:r>
              <a:rPr lang="en-US" sz="1000" dirty="0">
                <a:solidFill>
                  <a:srgbClr val="FFFF00"/>
                </a:solidFill>
                <a:latin typeface="Avenir Black"/>
                <a:cs typeface="Avenir Black"/>
              </a:rPr>
              <a:t> </a:t>
            </a:r>
            <a:r>
              <a:rPr lang="en-US" sz="900" dirty="0">
                <a:solidFill>
                  <a:srgbClr val="FFFF00"/>
                </a:solidFill>
                <a:latin typeface="Avenir Black"/>
                <a:cs typeface="Avenir Black"/>
              </a:rPr>
              <a:t>Minicoy Island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95057" y="2226531"/>
            <a:ext cx="140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latin typeface="Avenir Black"/>
                <a:cs typeface="Avenir Black"/>
              </a:rPr>
              <a:t>*</a:t>
            </a:r>
            <a:r>
              <a:rPr lang="en-US" sz="800" dirty="0">
                <a:latin typeface="Avenir Black"/>
                <a:cs typeface="Avenir Black"/>
              </a:rPr>
              <a:t> </a:t>
            </a:r>
            <a:r>
              <a:rPr lang="en-US" sz="900" dirty="0">
                <a:solidFill>
                  <a:srgbClr val="FFFF00"/>
                </a:solidFill>
                <a:latin typeface="Avenir Black"/>
                <a:cs typeface="Avenir Black"/>
              </a:rPr>
              <a:t>National Institute of Oceanography (NIO)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4252" y="222014"/>
            <a:ext cx="5710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CFFCC"/>
                </a:solidFill>
                <a:latin typeface="Avenir Black"/>
                <a:cs typeface="Avenir Black"/>
              </a:rPr>
              <a:t>SEQUENCE OF BUOYANT FLAKE OCEAN </a:t>
            </a:r>
            <a:endParaRPr lang="en-US" sz="2000" dirty="0" smtClean="0">
              <a:solidFill>
                <a:srgbClr val="CCFFCC"/>
              </a:solidFill>
              <a:latin typeface="Avenir Black"/>
              <a:cs typeface="Avenir Black"/>
            </a:endParaRPr>
          </a:p>
          <a:p>
            <a:r>
              <a:rPr lang="en-US" sz="2000" dirty="0" smtClean="0">
                <a:solidFill>
                  <a:srgbClr val="CCFFCC"/>
                </a:solidFill>
                <a:latin typeface="Avenir Black"/>
                <a:cs typeface="Avenir Black"/>
              </a:rPr>
              <a:t>FERTILIZATION </a:t>
            </a:r>
            <a:r>
              <a:rPr lang="en-US" sz="2000" dirty="0">
                <a:solidFill>
                  <a:srgbClr val="CCFFCC"/>
                </a:solidFill>
                <a:latin typeface="Avenir Black"/>
                <a:cs typeface="Avenir Black"/>
              </a:rPr>
              <a:t>TRIALS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25730" y="193503"/>
            <a:ext cx="12356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  <p:sp>
        <p:nvSpPr>
          <p:cNvPr id="26" name="U-Turn Arrow 25"/>
          <p:cNvSpPr/>
          <p:nvPr/>
        </p:nvSpPr>
        <p:spPr>
          <a:xfrm rot="19934791">
            <a:off x="7757722" y="1034411"/>
            <a:ext cx="620455" cy="4381251"/>
          </a:xfrm>
          <a:prstGeom prst="uturnArrow">
            <a:avLst>
              <a:gd name="adj1" fmla="val 26085"/>
              <a:gd name="adj2" fmla="val 25000"/>
              <a:gd name="adj3" fmla="val 22480"/>
              <a:gd name="adj4" fmla="val 43750"/>
              <a:gd name="adj5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3682137">
            <a:off x="7183377" y="2785577"/>
            <a:ext cx="14824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1">
                    <a:lumMod val="40000"/>
                    <a:lumOff val="60000"/>
                  </a:schemeClr>
                </a:solidFill>
                <a:latin typeface="Avenir Black"/>
                <a:cs typeface="Avenir Black"/>
              </a:rPr>
              <a:t>Reversing Current</a:t>
            </a:r>
          </a:p>
        </p:txBody>
      </p:sp>
      <p:pic>
        <p:nvPicPr>
          <p:cNvPr id="29" name="Picture 28" descr="PanamaxShi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1955" t="39643" r="31841" b="39532"/>
          <a:stretch/>
        </p:blipFill>
        <p:spPr>
          <a:xfrm flipH="1">
            <a:off x="9008559" y="4546483"/>
            <a:ext cx="1341356" cy="667778"/>
          </a:xfrm>
          <a:prstGeom prst="rect">
            <a:avLst/>
          </a:prstGeom>
        </p:spPr>
      </p:pic>
      <p:sp>
        <p:nvSpPr>
          <p:cNvPr id="34" name="Curved Down Arrow 33"/>
          <p:cNvSpPr/>
          <p:nvPr/>
        </p:nvSpPr>
        <p:spPr>
          <a:xfrm rot="21028518" flipH="1">
            <a:off x="8733849" y="3324292"/>
            <a:ext cx="361317" cy="899298"/>
          </a:xfrm>
          <a:prstGeom prst="curvedDownArrow">
            <a:avLst>
              <a:gd name="adj1" fmla="val 6525"/>
              <a:gd name="adj2" fmla="val 25494"/>
              <a:gd name="adj3" fmla="val 8108"/>
            </a:avLst>
          </a:prstGeom>
          <a:solidFill>
            <a:schemeClr val="accent6"/>
          </a:solidFill>
          <a:ln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Curved Down Arrow 34"/>
          <p:cNvSpPr/>
          <p:nvPr/>
        </p:nvSpPr>
        <p:spPr>
          <a:xfrm rot="528331">
            <a:off x="9443291" y="3312599"/>
            <a:ext cx="524027" cy="899298"/>
          </a:xfrm>
          <a:prstGeom prst="curvedDownArrow">
            <a:avLst>
              <a:gd name="adj1" fmla="val 6525"/>
              <a:gd name="adj2" fmla="val 25494"/>
              <a:gd name="adj3" fmla="val 8108"/>
            </a:avLst>
          </a:prstGeom>
          <a:solidFill>
            <a:schemeClr val="accent6"/>
          </a:solidFill>
          <a:ln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9161102" y="4151739"/>
            <a:ext cx="123567" cy="431455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5" idx="1"/>
          </p:cNvCxnSpPr>
          <p:nvPr/>
        </p:nvCxnSpPr>
        <p:spPr>
          <a:xfrm flipH="1">
            <a:off x="9282815" y="4169105"/>
            <a:ext cx="111626" cy="423899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urved Down Arrow 44"/>
          <p:cNvSpPr/>
          <p:nvPr/>
        </p:nvSpPr>
        <p:spPr>
          <a:xfrm rot="528331">
            <a:off x="9399735" y="2824892"/>
            <a:ext cx="494794" cy="1236053"/>
          </a:xfrm>
          <a:prstGeom prst="curvedDownArrow">
            <a:avLst>
              <a:gd name="adj1" fmla="val 6525"/>
              <a:gd name="adj2" fmla="val 25706"/>
              <a:gd name="adj3" fmla="val 8108"/>
            </a:avLst>
          </a:prstGeom>
          <a:solidFill>
            <a:schemeClr val="accent6"/>
          </a:solidFill>
          <a:ln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6" name="Curved Down Arrow 45"/>
          <p:cNvSpPr/>
          <p:nvPr/>
        </p:nvSpPr>
        <p:spPr>
          <a:xfrm rot="21071669" flipH="1">
            <a:off x="8891632" y="2801052"/>
            <a:ext cx="256314" cy="1236053"/>
          </a:xfrm>
          <a:prstGeom prst="curvedDownArrow">
            <a:avLst>
              <a:gd name="adj1" fmla="val 6525"/>
              <a:gd name="adj2" fmla="val 25706"/>
              <a:gd name="adj3" fmla="val 8108"/>
            </a:avLst>
          </a:prstGeom>
          <a:solidFill>
            <a:schemeClr val="accent6"/>
          </a:solidFill>
          <a:ln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47" name="Straight Connector 46"/>
          <p:cNvCxnSpPr>
            <a:stCxn id="45" idx="1"/>
          </p:cNvCxnSpPr>
          <p:nvPr/>
        </p:nvCxnSpPr>
        <p:spPr>
          <a:xfrm flipH="1">
            <a:off x="9262106" y="4018260"/>
            <a:ext cx="61890" cy="568239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9221475" y="3978618"/>
            <a:ext cx="57103" cy="608466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456095" y="5292883"/>
            <a:ext cx="1242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Black"/>
                <a:cs typeface="Avenir Black"/>
              </a:rPr>
              <a:t>Bulk tankers spray flakes downwind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971510" y="4447975"/>
            <a:ext cx="13897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CCFFCC"/>
                </a:solidFill>
                <a:latin typeface="Avenir Black"/>
                <a:cs typeface="Avenir Black"/>
              </a:rPr>
              <a:t>Fertilization develops a rich, stable ecology</a:t>
            </a:r>
          </a:p>
        </p:txBody>
      </p:sp>
      <p:pic>
        <p:nvPicPr>
          <p:cNvPr id="61" name="Picture 60" descr="MarineFoodWebPic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621" t="30625" r="10632" b="30662"/>
          <a:stretch/>
        </p:blipFill>
        <p:spPr>
          <a:xfrm>
            <a:off x="195800" y="2805801"/>
            <a:ext cx="5650012" cy="4055561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 rot="16200000" flipH="1">
            <a:off x="5671363" y="2987757"/>
            <a:ext cx="1500852" cy="11733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5159664" y="5009193"/>
            <a:ext cx="2533132" cy="11644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Up Arrow 75"/>
          <p:cNvSpPr/>
          <p:nvPr/>
        </p:nvSpPr>
        <p:spPr>
          <a:xfrm rot="19649931">
            <a:off x="1975551" y="1831172"/>
            <a:ext cx="156383" cy="1267305"/>
          </a:xfrm>
          <a:prstGeom prst="upArrow">
            <a:avLst/>
          </a:prstGeom>
          <a:solidFill>
            <a:srgbClr val="FFE52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/>
          <p:cNvSpPr/>
          <p:nvPr/>
        </p:nvSpPr>
        <p:spPr>
          <a:xfrm rot="2057808">
            <a:off x="2729541" y="1429530"/>
            <a:ext cx="285440" cy="1799493"/>
          </a:xfrm>
          <a:prstGeom prst="downArrow">
            <a:avLst/>
          </a:prstGeom>
          <a:solidFill>
            <a:srgbClr val="FFE52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6-Point Star 70"/>
          <p:cNvSpPr/>
          <p:nvPr/>
        </p:nvSpPr>
        <p:spPr>
          <a:xfrm>
            <a:off x="3162645" y="1206054"/>
            <a:ext cx="525005" cy="503747"/>
          </a:xfrm>
          <a:prstGeom prst="star6">
            <a:avLst/>
          </a:prstGeom>
          <a:solidFill>
            <a:srgbClr val="FFE5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 rot="3363080">
            <a:off x="1686236" y="2117707"/>
            <a:ext cx="1135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venir Black"/>
                <a:cs typeface="Avenir Black"/>
              </a:rPr>
              <a:t>Ocean </a:t>
            </a:r>
            <a:r>
              <a:rPr lang="en-US" sz="1000" dirty="0" err="1" smtClean="0">
                <a:latin typeface="Avenir Black"/>
                <a:cs typeface="Avenir Black"/>
              </a:rPr>
              <a:t>al</a:t>
            </a:r>
            <a:r>
              <a:rPr lang="en-US" sz="1000" dirty="0" err="1" smtClean="0">
                <a:latin typeface="Avenir Black"/>
                <a:cs typeface="Avenir Black"/>
              </a:rPr>
              <a:t>bedo</a:t>
            </a:r>
            <a:r>
              <a:rPr lang="en-US" sz="800" dirty="0" smtClean="0">
                <a:latin typeface="Avenir Black"/>
                <a:cs typeface="Avenir Black"/>
              </a:rPr>
              <a:t> </a:t>
            </a:r>
            <a:r>
              <a:rPr lang="en-US" sz="1000" dirty="0">
                <a:latin typeface="Avenir Black"/>
                <a:cs typeface="Avenir Black"/>
              </a:rPr>
              <a:t>increases</a:t>
            </a:r>
          </a:p>
        </p:txBody>
      </p:sp>
      <p:sp>
        <p:nvSpPr>
          <p:cNvPr id="80" name="Cloud 79"/>
          <p:cNvSpPr/>
          <p:nvPr/>
        </p:nvSpPr>
        <p:spPr>
          <a:xfrm>
            <a:off x="4928287" y="789339"/>
            <a:ext cx="1859935" cy="490040"/>
          </a:xfrm>
          <a:prstGeom prst="cloud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5358971" y="807269"/>
            <a:ext cx="1248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venir Black"/>
                <a:cs typeface="Avenir Black"/>
              </a:rPr>
              <a:t>Marine cloud </a:t>
            </a:r>
            <a:r>
              <a:rPr lang="en-US" sz="1000" dirty="0" err="1" smtClean="0">
                <a:latin typeface="Avenir Black"/>
                <a:cs typeface="Avenir Black"/>
              </a:rPr>
              <a:t>albedo</a:t>
            </a:r>
            <a:r>
              <a:rPr lang="en-US" sz="1000" dirty="0" smtClean="0">
                <a:latin typeface="Avenir Black"/>
                <a:cs typeface="Avenir Black"/>
              </a:rPr>
              <a:t> </a:t>
            </a:r>
            <a:r>
              <a:rPr lang="en-US" sz="1000" dirty="0">
                <a:latin typeface="Avenir Black"/>
                <a:cs typeface="Avenir Black"/>
              </a:rPr>
              <a:t>increases</a:t>
            </a:r>
          </a:p>
        </p:txBody>
      </p:sp>
      <p:sp>
        <p:nvSpPr>
          <p:cNvPr id="44" name="Up Arrow 43"/>
          <p:cNvSpPr/>
          <p:nvPr/>
        </p:nvSpPr>
        <p:spPr>
          <a:xfrm rot="3461869">
            <a:off x="3978973" y="399473"/>
            <a:ext cx="221020" cy="3528412"/>
          </a:xfrm>
          <a:prstGeom prst="upArrow">
            <a:avLst>
              <a:gd name="adj1" fmla="val 50000"/>
              <a:gd name="adj2" fmla="val 5378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 rot="19648173">
            <a:off x="3033013" y="2020370"/>
            <a:ext cx="21687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venir Black"/>
                <a:cs typeface="Avenir Black"/>
              </a:rPr>
              <a:t>DMS emissions nucleate clouds</a:t>
            </a:r>
            <a:endParaRPr lang="en-US" sz="900" dirty="0">
              <a:latin typeface="Avenir Black"/>
              <a:cs typeface="Avenir Black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02891" y="2273420"/>
            <a:ext cx="1021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2"/>
                </a:solidFill>
              </a:rPr>
              <a:t>Arabian Sea</a:t>
            </a:r>
            <a:endParaRPr lang="en-US" sz="1200" b="1" i="1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37664" y="1571856"/>
            <a:ext cx="664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India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68747" y="630519"/>
            <a:ext cx="80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Oman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20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79</Words>
  <Application>Microsoft Macintosh PowerPoint</Application>
  <PresentationFormat>Custom</PresentationFormat>
  <Paragraphs>19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 Pearce</dc:creator>
  <cp:lastModifiedBy>Severn Clarke</cp:lastModifiedBy>
  <cp:revision>4</cp:revision>
  <dcterms:created xsi:type="dcterms:W3CDTF">2015-05-02T00:17:50Z</dcterms:created>
  <dcterms:modified xsi:type="dcterms:W3CDTF">2015-05-02T01:19:42Z</dcterms:modified>
</cp:coreProperties>
</file>